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charts/chart6.xml" ContentType="application/vnd.openxmlformats-officedocument.drawingml.chart+xml"/>
  <Override PartName="/ppt/media/image8.jpeg" ContentType="image/jpeg"/>
  <Override PartName="/ppt/charts/chart7.xml" ContentType="application/vnd.openxmlformats-officedocument.drawingml.chart+xml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95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95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86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86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92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95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95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95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86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86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92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95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4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ALG2 LTHeader6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ALG2 LTHeader6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6–2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PreAlg LNHeader06-0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6-3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6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6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ALG2 LTHeader6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Real World Ex_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_ALG2 LTHeader6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6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PreAlg LNHeader06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ALG2 LTHeader6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PreAlg LNHeader06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ALG2 LTHeader6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4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5.xml"/><Relationship Id="rId8" Type="http://schemas.openxmlformats.org/officeDocument/2006/relationships/slide" Target="slide16.xml"/><Relationship Id="rId9" Type="http://schemas.openxmlformats.org/officeDocument/2006/relationships/slide" Target="slide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7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09_ALG2 Splash arm.png"/>
          <p:cNvPicPr/>
          <p:nvPr/>
        </p:nvPicPr>
        <p:blipFill>
          <a:blip r:embed="rId3">
            <a:extLst/>
          </a:blip>
          <a:srcRect l="15318" t="57804" r="62173" b="16627"/>
          <a:stretch>
            <a:fillRect/>
          </a:stretch>
        </p:blipFill>
        <p:spPr>
          <a:xfrm>
            <a:off x="3676649" y="3962399"/>
            <a:ext cx="2057402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40" name="09PreAlg LNHeader06-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53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09_ALG2 LTHeader6-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93" name="Chart 193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4" name="Shape 194"/>
          <p:cNvSpPr/>
          <p:nvPr/>
        </p:nvSpPr>
        <p:spPr>
          <a:xfrm>
            <a:off x="857250" y="2641600"/>
            <a:ext cx="4781550" cy="31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degree: 6</a:t>
            </a:r>
            <a:br>
              <a:rPr b="1" sz="2400"/>
            </a:br>
            <a:r>
              <a:rPr b="1" sz="2400"/>
              <a:t>leading coefficient: 4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degree: 7</a:t>
            </a:r>
            <a:br>
              <a:rPr b="1" sz="2400"/>
            </a:br>
            <a:r>
              <a:rPr b="1" sz="2400"/>
              <a:t>leading coefficient: –5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degree: 7</a:t>
            </a:r>
            <a:br>
              <a:rPr b="1" sz="2400"/>
            </a:br>
            <a:r>
              <a:rPr b="1" sz="2400"/>
              <a:t>leading coefficient: 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not a polynomial in one variable</a:t>
            </a:r>
          </a:p>
        </p:txBody>
      </p:sp>
      <p:sp>
        <p:nvSpPr>
          <p:cNvPr id="195" name="Shape 195"/>
          <p:cNvSpPr/>
          <p:nvPr/>
        </p:nvSpPr>
        <p:spPr>
          <a:xfrm>
            <a:off x="476250" y="1455737"/>
            <a:ext cx="80200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C.</a:t>
            </a:r>
            <a:r>
              <a:rPr b="1" sz="2400">
                <a:solidFill>
                  <a:srgbClr val="00539D"/>
                </a:solidFill>
              </a:rPr>
              <a:t> Determine whether 9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+ 4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6</a:t>
            </a:r>
            <a:r>
              <a:rPr b="1" sz="2400">
                <a:solidFill>
                  <a:srgbClr val="00539D"/>
                </a:solidFill>
              </a:rPr>
              <a:t> – 45 – 8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2 </a:t>
            </a:r>
            <a:r>
              <a:rPr b="1" sz="2400">
                <a:solidFill>
                  <a:srgbClr val="00539D"/>
                </a:solidFill>
              </a:rPr>
              <a:t>– 5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7</a:t>
            </a:r>
            <a:r>
              <a:rPr b="1" sz="2400">
                <a:solidFill>
                  <a:srgbClr val="00539D"/>
                </a:solidFill>
              </a:rPr>
              <a:t> is a polynomial in one variable. If so, state the degree and leading coefficient.</a:t>
            </a:r>
          </a:p>
        </p:txBody>
      </p:sp>
      <p:sp>
        <p:nvSpPr>
          <p:cNvPr id="196" name="Shape 196"/>
          <p:cNvSpPr/>
          <p:nvPr/>
        </p:nvSpPr>
        <p:spPr>
          <a:xfrm>
            <a:off x="847725" y="35528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7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  <p:bldP build="whole" bldLvl="1" animBg="1" rev="0" advAuto="0" spid="196" grpId="4"/>
      <p:bldP build="whole" bldLvl="1" animBg="1" rev="0" advAuto="0" spid="193" grpId="3"/>
      <p:bldP build="whole" bldLvl="1" animBg="1" rev="0" advAuto="0" spid="19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01" name="Shape 201"/>
          <p:cNvSpPr/>
          <p:nvPr/>
        </p:nvSpPr>
        <p:spPr>
          <a:xfrm>
            <a:off x="4267200" y="762000"/>
            <a:ext cx="43434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Evaluate a Polynomial Function</a:t>
            </a:r>
            <a:endParaRPr sz="2000"/>
          </a:p>
        </p:txBody>
      </p:sp>
      <p:sp>
        <p:nvSpPr>
          <p:cNvPr id="202" name="Shape 202"/>
          <p:cNvSpPr/>
          <p:nvPr/>
        </p:nvSpPr>
        <p:spPr>
          <a:xfrm>
            <a:off x="857250" y="1465262"/>
            <a:ext cx="7600950" cy="238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RESPIRATION </a:t>
            </a:r>
            <a:r>
              <a:rPr b="1" sz="2400">
                <a:solidFill>
                  <a:srgbClr val="00539D"/>
                </a:solidFill>
              </a:rPr>
              <a:t> The volume of air in the lungs during a 5-second respiratory cycle can be modeled by </a:t>
            </a:r>
            <a:r>
              <a:rPr b="1" i="1" sz="2400">
                <a:solidFill>
                  <a:srgbClr val="00539D"/>
                </a:solidFill>
              </a:rPr>
              <a:t>v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) = –0.037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+ 0.152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+ 0.173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,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where </a:t>
            </a:r>
            <a:r>
              <a:rPr b="1" i="1" sz="2400">
                <a:solidFill>
                  <a:srgbClr val="00539D"/>
                </a:solidFill>
              </a:rPr>
              <a:t>v</a:t>
            </a:r>
            <a:r>
              <a:rPr b="1" sz="2400">
                <a:solidFill>
                  <a:srgbClr val="00539D"/>
                </a:solidFill>
              </a:rPr>
              <a:t> is the volume in liters and 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 is the time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in seconds. This model is an example of a polynomial function. Find the volume of air in the lungs 1.5 seconds into the respiratory cycle.</a:t>
            </a:r>
          </a:p>
        </p:txBody>
      </p:sp>
      <p:sp>
        <p:nvSpPr>
          <p:cNvPr id="203" name="Shape 203"/>
          <p:cNvSpPr/>
          <p:nvPr/>
        </p:nvSpPr>
        <p:spPr>
          <a:xfrm>
            <a:off x="504825" y="4256087"/>
            <a:ext cx="8229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</a:pPr>
            <a:r>
              <a:rPr sz="2400"/>
              <a:t>By substituting 1.5 into the function we can find </a:t>
            </a:r>
            <a:r>
              <a:rPr i="1" sz="2400"/>
              <a:t>v</a:t>
            </a:r>
            <a:r>
              <a:rPr sz="2400"/>
              <a:t>(1.5), the volume of air in the lungs 1.5 seconds into the respiration cycle.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2"/>
      <p:bldP build="p" bldLvl="5" animBg="1" rev="0" advAuto="0" spid="2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06" name="Shape 206"/>
          <p:cNvSpPr/>
          <p:nvPr/>
        </p:nvSpPr>
        <p:spPr>
          <a:xfrm>
            <a:off x="4267200" y="762000"/>
            <a:ext cx="43434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Evaluate a Polynomial Function</a:t>
            </a:r>
            <a:endParaRPr sz="2000"/>
          </a:p>
        </p:txBody>
      </p:sp>
      <p:sp>
        <p:nvSpPr>
          <p:cNvPr id="207" name="Shape 207"/>
          <p:cNvSpPr/>
          <p:nvPr/>
        </p:nvSpPr>
        <p:spPr>
          <a:xfrm>
            <a:off x="504825" y="1447800"/>
            <a:ext cx="8372475" cy="317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110000"/>
              </a:lnSpc>
              <a:spcBef>
                <a:spcPts val="1400"/>
              </a:spcBef>
              <a:tabLst>
                <a:tab pos="1485900" algn="r"/>
                <a:tab pos="1600200" algn="l"/>
                <a:tab pos="5600700" algn="l"/>
              </a:tabLst>
            </a:pPr>
            <a:r>
              <a:rPr i="1" sz="2400"/>
              <a:t>	v</a:t>
            </a:r>
            <a:r>
              <a:rPr sz="2400"/>
              <a:t>(</a:t>
            </a:r>
            <a:r>
              <a:rPr i="1" sz="2400"/>
              <a:t>t</a:t>
            </a:r>
            <a:r>
              <a:rPr sz="2400"/>
              <a:t>) = 	–0.037</a:t>
            </a:r>
            <a:r>
              <a:rPr i="1" sz="2400"/>
              <a:t>t</a:t>
            </a:r>
            <a:r>
              <a:rPr i="1" sz="600"/>
              <a:t> </a:t>
            </a:r>
            <a:r>
              <a:rPr baseline="40000" sz="2400"/>
              <a:t>3</a:t>
            </a:r>
            <a:r>
              <a:rPr sz="2400"/>
              <a:t> + 0.152</a:t>
            </a:r>
            <a:r>
              <a:rPr i="1" sz="2400"/>
              <a:t>t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+ 0.173</a:t>
            </a:r>
            <a:r>
              <a:rPr i="1" sz="2400"/>
              <a:t>t	</a:t>
            </a:r>
            <a:r>
              <a:rPr sz="2400"/>
              <a:t>Original function</a:t>
            </a:r>
            <a:endParaRPr sz="2400"/>
          </a:p>
          <a:p>
            <a:pPr lvl="0" indent="344487">
              <a:lnSpc>
                <a:spcPct val="110000"/>
              </a:lnSpc>
              <a:spcBef>
                <a:spcPts val="1400"/>
              </a:spcBef>
              <a:tabLst>
                <a:tab pos="1485900" algn="r"/>
                <a:tab pos="1600200" algn="l"/>
                <a:tab pos="5600700" algn="l"/>
              </a:tabLst>
            </a:pPr>
            <a:r>
              <a:rPr i="1" sz="2400"/>
              <a:t>	v</a:t>
            </a:r>
            <a:r>
              <a:rPr sz="2400"/>
              <a:t>(1.5) = 	–0.037(1.5)</a:t>
            </a:r>
            <a:r>
              <a:rPr baseline="40000" sz="2400"/>
              <a:t>3</a:t>
            </a:r>
            <a:r>
              <a:rPr sz="2400"/>
              <a:t> + 0.152(1.5)</a:t>
            </a:r>
            <a:r>
              <a:rPr baseline="40000" sz="2400"/>
              <a:t>2</a:t>
            </a:r>
            <a:r>
              <a:rPr sz="2400"/>
              <a:t> + 0.173(1.5)</a:t>
            </a:r>
            <a:br>
              <a:rPr sz="2400"/>
            </a:br>
            <a:r>
              <a:rPr sz="2400"/>
              <a:t>		</a:t>
            </a:r>
            <a:r>
              <a:rPr i="1" sz="2400"/>
              <a:t>	</a:t>
            </a:r>
            <a:r>
              <a:rPr sz="2400"/>
              <a:t>Replace </a:t>
            </a:r>
            <a:r>
              <a:rPr i="1" sz="2400"/>
              <a:t>t</a:t>
            </a:r>
            <a:r>
              <a:rPr sz="2400"/>
              <a:t> with 1.5.</a:t>
            </a:r>
            <a:endParaRPr sz="2400"/>
          </a:p>
          <a:p>
            <a:pPr lvl="0" indent="344487">
              <a:lnSpc>
                <a:spcPct val="110000"/>
              </a:lnSpc>
              <a:spcBef>
                <a:spcPts val="1400"/>
              </a:spcBef>
              <a:tabLst>
                <a:tab pos="1485900" algn="r"/>
                <a:tab pos="1600200" algn="l"/>
                <a:tab pos="5600700" algn="l"/>
              </a:tabLst>
            </a:pPr>
            <a:r>
              <a:rPr sz="2400"/>
              <a:t>	≈	–0.1249 + 0.342 + 0.2595</a:t>
            </a:r>
            <a:r>
              <a:rPr i="1" sz="2400"/>
              <a:t>	</a:t>
            </a:r>
            <a:r>
              <a:rPr sz="2400"/>
              <a:t>Simplify.</a:t>
            </a:r>
            <a:endParaRPr sz="2400"/>
          </a:p>
          <a:p>
            <a:pPr lvl="0" indent="344487">
              <a:lnSpc>
                <a:spcPct val="110000"/>
              </a:lnSpc>
              <a:spcBef>
                <a:spcPts val="1400"/>
              </a:spcBef>
              <a:tabLst>
                <a:tab pos="1485900" algn="r"/>
                <a:tab pos="1600200" algn="l"/>
                <a:tab pos="5600700" algn="l"/>
              </a:tabLst>
            </a:pPr>
            <a:r>
              <a:rPr sz="2400"/>
              <a:t>	≈	0.4766	Add.</a:t>
            </a:r>
            <a:endParaRPr sz="2400"/>
          </a:p>
          <a:p>
            <a:pPr lvl="0" indent="344487">
              <a:lnSpc>
                <a:spcPct val="110000"/>
              </a:lnSpc>
              <a:spcBef>
                <a:spcPts val="1400"/>
              </a:spcBef>
              <a:tabLst>
                <a:tab pos="1485900" algn="r"/>
                <a:tab pos="1600200" algn="l"/>
                <a:tab pos="56007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C1D24"/>
                </a:solidFill>
              </a:rPr>
              <a:t>  0.4766 L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11" name="Chart 211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2" name="Shape 212"/>
          <p:cNvSpPr/>
          <p:nvPr/>
        </p:nvSpPr>
        <p:spPr>
          <a:xfrm>
            <a:off x="857250" y="3756025"/>
            <a:ext cx="4629150" cy="183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11.6 meters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12.1 meters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13.5 meters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14.2 meters</a:t>
            </a:r>
          </a:p>
        </p:txBody>
      </p:sp>
      <p:sp>
        <p:nvSpPr>
          <p:cNvPr id="213" name="Shape 213"/>
          <p:cNvSpPr/>
          <p:nvPr/>
        </p:nvSpPr>
        <p:spPr>
          <a:xfrm>
            <a:off x="476250" y="1450975"/>
            <a:ext cx="8210550" cy="206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The height of a toy rocket during a 2.35 second flight is predicted by the function </a:t>
            </a:r>
            <a:r>
              <a:rPr b="1"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) = –4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+ 6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+ 8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, where </a:t>
            </a:r>
            <a:r>
              <a:rPr b="1"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 is the height in meters and 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 is the time in seconds. This model is an example of a polynomial function. Find the height of the toy rocket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1.25 seconds into the flight.</a:t>
            </a:r>
          </a:p>
        </p:txBody>
      </p:sp>
      <p:sp>
        <p:nvSpPr>
          <p:cNvPr id="214" name="Shape 214"/>
          <p:cNvSpPr/>
          <p:nvPr/>
        </p:nvSpPr>
        <p:spPr>
          <a:xfrm>
            <a:off x="847725" y="37338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5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whole" bldLvl="1" animBg="1" rev="0" advAuto="0" spid="212" grpId="4"/>
      <p:bldP build="whole" bldLvl="1" animBg="1" rev="0" advAuto="0" spid="211" grpId="5"/>
      <p:bldP build="whole" bldLvl="1" animBg="1" rev="0" advAuto="0" spid="215" grpId="1"/>
      <p:bldP build="whole" bldLvl="1" animBg="1" rev="0" advAuto="0" spid="213" grpId="3"/>
      <p:bldP build="whole" bldLvl="1" animBg="1" rev="0" advAuto="0" spid="214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19" name="Shape 21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Function Values of Variables</a:t>
            </a:r>
            <a:endParaRPr sz="2000"/>
          </a:p>
        </p:txBody>
      </p:sp>
      <p:sp>
        <p:nvSpPr>
          <p:cNvPr id="220" name="Shape 220"/>
          <p:cNvSpPr/>
          <p:nvPr/>
        </p:nvSpPr>
        <p:spPr>
          <a:xfrm>
            <a:off x="838200" y="150336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Find 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sz="2400">
                <a:solidFill>
                  <a:srgbClr val="00539D"/>
                </a:solidFill>
              </a:rPr>
              <a:t>(2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1) – 3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if 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m</a:t>
            </a:r>
            <a:r>
              <a:rPr b="1" sz="2400">
                <a:solidFill>
                  <a:srgbClr val="00539D"/>
                </a:solidFill>
              </a:rPr>
              <a:t>) = 2</a:t>
            </a:r>
            <a:r>
              <a:rPr b="1" i="1" sz="2400">
                <a:solidFill>
                  <a:srgbClr val="00539D"/>
                </a:solidFill>
              </a:rPr>
              <a:t>m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m</a:t>
            </a:r>
            <a:r>
              <a:rPr b="1" sz="2400">
                <a:solidFill>
                  <a:srgbClr val="00539D"/>
                </a:solidFill>
              </a:rPr>
              <a:t> – 1.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962025" y="2874962"/>
            <a:ext cx="7856538" cy="549276"/>
            <a:chOff x="0" y="0"/>
            <a:chExt cx="7856537" cy="549275"/>
          </a:xfrm>
        </p:grpSpPr>
        <p:sp>
          <p:nvSpPr>
            <p:cNvPr id="221" name="Shape 221"/>
            <p:cNvSpPr/>
            <p:nvPr/>
          </p:nvSpPr>
          <p:spPr>
            <a:xfrm>
              <a:off x="4672012" y="20637"/>
              <a:ext cx="318452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Original function</a:t>
              </a:r>
            </a:p>
          </p:txBody>
        </p:sp>
        <p:pic>
          <p:nvPicPr>
            <p:cNvPr id="222" name="ALG02_635.png"/>
            <p:cNvPicPr/>
            <p:nvPr/>
          </p:nvPicPr>
          <p:blipFill>
            <a:blip r:embed="rId2">
              <a:extLst/>
            </a:blip>
            <a:srcRect l="0" t="0" r="0" b="76316"/>
            <a:stretch>
              <a:fillRect/>
            </a:stretch>
          </p:blipFill>
          <p:spPr>
            <a:xfrm>
              <a:off x="0" y="0"/>
              <a:ext cx="4464050" cy="549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6" name="Group 226"/>
          <p:cNvGrpSpPr/>
          <p:nvPr/>
        </p:nvGrpSpPr>
        <p:grpSpPr>
          <a:xfrm>
            <a:off x="962025" y="3424237"/>
            <a:ext cx="7351713" cy="875582"/>
            <a:chOff x="0" y="0"/>
            <a:chExt cx="7351712" cy="875580"/>
          </a:xfrm>
        </p:grpSpPr>
        <p:pic>
          <p:nvPicPr>
            <p:cNvPr id="224" name="ALG02_635.png"/>
            <p:cNvPicPr/>
            <p:nvPr/>
          </p:nvPicPr>
          <p:blipFill>
            <a:blip r:embed="rId2">
              <a:extLst/>
            </a:blip>
            <a:srcRect l="0" t="23683" r="0" b="48391"/>
            <a:stretch>
              <a:fillRect/>
            </a:stretch>
          </p:blipFill>
          <p:spPr>
            <a:xfrm>
              <a:off x="0" y="0"/>
              <a:ext cx="4464050" cy="64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Shape 225"/>
            <p:cNvSpPr/>
            <p:nvPr/>
          </p:nvSpPr>
          <p:spPr>
            <a:xfrm>
              <a:off x="4672012" y="117475"/>
              <a:ext cx="2679701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Replace </a:t>
              </a:r>
              <a:r>
                <a:rPr i="1" sz="2400"/>
                <a:t>m</a:t>
              </a:r>
              <a:r>
                <a:rPr sz="2400"/>
                <a:t> with 2</a:t>
              </a:r>
              <a:r>
                <a:rPr i="1" sz="2400"/>
                <a:t>x</a:t>
              </a:r>
              <a:r>
                <a:rPr sz="2400"/>
                <a:t> – 1.</a:t>
              </a: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962025" y="4359275"/>
            <a:ext cx="6956425" cy="933303"/>
            <a:chOff x="0" y="0"/>
            <a:chExt cx="6956425" cy="933302"/>
          </a:xfrm>
        </p:grpSpPr>
        <p:pic>
          <p:nvPicPr>
            <p:cNvPr id="227" name="ALG02_635.png"/>
            <p:cNvPicPr/>
            <p:nvPr/>
          </p:nvPicPr>
          <p:blipFill>
            <a:blip r:embed="rId2">
              <a:extLst/>
            </a:blip>
            <a:srcRect l="0" t="50033" r="0" b="20465"/>
            <a:stretch>
              <a:fillRect/>
            </a:stretch>
          </p:blipFill>
          <p:spPr>
            <a:xfrm>
              <a:off x="0" y="0"/>
              <a:ext cx="4464050" cy="684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Shape 228"/>
            <p:cNvSpPr/>
            <p:nvPr/>
          </p:nvSpPr>
          <p:spPr>
            <a:xfrm>
              <a:off x="4672012" y="150812"/>
              <a:ext cx="2284413" cy="782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Evaluate 2(2</a:t>
              </a:r>
              <a:r>
                <a:rPr i="1" sz="2400"/>
                <a:t>x</a:t>
              </a:r>
              <a:r>
                <a:rPr sz="2400"/>
                <a:t> – 1)</a:t>
              </a:r>
              <a:r>
                <a:rPr baseline="40000" sz="2400"/>
                <a:t>2</a:t>
              </a:r>
              <a:r>
                <a:rPr sz="2400"/>
                <a:t>.</a:t>
              </a:r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962025" y="5341937"/>
            <a:ext cx="7856538" cy="484695"/>
            <a:chOff x="0" y="0"/>
            <a:chExt cx="7856537" cy="484693"/>
          </a:xfrm>
        </p:grpSpPr>
        <p:pic>
          <p:nvPicPr>
            <p:cNvPr id="230" name="ALG02_635.png"/>
            <p:cNvPicPr/>
            <p:nvPr/>
          </p:nvPicPr>
          <p:blipFill>
            <a:blip r:embed="rId2">
              <a:extLst/>
            </a:blip>
            <a:srcRect l="0" t="81108" r="0" b="0"/>
            <a:stretch>
              <a:fillRect/>
            </a:stretch>
          </p:blipFill>
          <p:spPr>
            <a:xfrm>
              <a:off x="0" y="0"/>
              <a:ext cx="4464050" cy="438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Shape 231"/>
            <p:cNvSpPr/>
            <p:nvPr/>
          </p:nvSpPr>
          <p:spPr>
            <a:xfrm>
              <a:off x="4672012" y="47625"/>
              <a:ext cx="318452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Simplify.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838200" y="2089150"/>
            <a:ext cx="7705725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To evaluate </a:t>
            </a:r>
            <a:r>
              <a:rPr i="1" sz="2400"/>
              <a:t>b</a:t>
            </a:r>
            <a:r>
              <a:rPr sz="2400"/>
              <a:t>(2</a:t>
            </a:r>
            <a:r>
              <a:rPr i="1" sz="2400"/>
              <a:t>x</a:t>
            </a:r>
            <a:r>
              <a:rPr sz="2400"/>
              <a:t> – 1), replace the </a:t>
            </a:r>
            <a:r>
              <a:rPr i="1" sz="2400"/>
              <a:t>m</a:t>
            </a:r>
            <a:r>
              <a:rPr sz="2400"/>
              <a:t> in </a:t>
            </a:r>
            <a:r>
              <a:rPr i="1" sz="2400"/>
              <a:t>b</a:t>
            </a:r>
            <a:r>
              <a:rPr sz="2400"/>
              <a:t>(</a:t>
            </a:r>
            <a:r>
              <a:rPr i="1" sz="2400"/>
              <a:t>m</a:t>
            </a:r>
            <a:r>
              <a:rPr sz="2400"/>
              <a:t>) with </a:t>
            </a:r>
            <a:br>
              <a:rPr sz="2400"/>
            </a:br>
            <a:r>
              <a:rPr sz="2400"/>
              <a:t>2</a:t>
            </a:r>
            <a:r>
              <a:rPr i="1" sz="2400"/>
              <a:t>x</a:t>
            </a:r>
            <a:r>
              <a:rPr sz="2400"/>
              <a:t> – 1.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  <p:bldP build="whole" bldLvl="1" animBg="1" rev="0" advAuto="0" spid="226" grpId="4"/>
      <p:bldP build="p" bldLvl="5" animBg="1" rev="0" advAuto="0" spid="233" grpId="2"/>
      <p:bldP build="whole" bldLvl="1" animBg="1" rev="0" advAuto="0" spid="229" grpId="5"/>
      <p:bldP build="whole" bldLvl="1" animBg="1" rev="0" advAuto="0" spid="232" grpId="6"/>
      <p:bldP build="whole" bldLvl="1" animBg="1" rev="0" advAuto="0" spid="22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36" name="Shape 23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Function Values of Variables</a:t>
            </a:r>
            <a:endParaRPr sz="2000"/>
          </a:p>
        </p:txBody>
      </p:sp>
      <p:sp>
        <p:nvSpPr>
          <p:cNvPr id="237" name="Shape 237"/>
          <p:cNvSpPr/>
          <p:nvPr/>
        </p:nvSpPr>
        <p:spPr>
          <a:xfrm>
            <a:off x="838200" y="1503362"/>
            <a:ext cx="7705725" cy="72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0000"/>
              </a:lnSpc>
              <a:spcBef>
                <a:spcPts val="1400"/>
              </a:spcBef>
            </a:pPr>
            <a:r>
              <a:rPr sz="2400"/>
              <a:t>To evaluate 3</a:t>
            </a:r>
            <a:r>
              <a:rPr i="1" sz="2400"/>
              <a:t>b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), replace </a:t>
            </a:r>
            <a:r>
              <a:rPr i="1" sz="2400"/>
              <a:t>m</a:t>
            </a:r>
            <a:r>
              <a:rPr sz="2400"/>
              <a:t> with </a:t>
            </a:r>
            <a:r>
              <a:rPr i="1" sz="2400"/>
              <a:t>x</a:t>
            </a:r>
            <a:r>
              <a:rPr sz="2400"/>
              <a:t> in </a:t>
            </a:r>
            <a:r>
              <a:rPr i="1" sz="2400"/>
              <a:t>b</a:t>
            </a:r>
            <a:r>
              <a:rPr sz="2400"/>
              <a:t>(</a:t>
            </a:r>
            <a:r>
              <a:rPr i="1" sz="2400"/>
              <a:t>m</a:t>
            </a:r>
            <a:r>
              <a:rPr sz="2400"/>
              <a:t>), then multiply the expression by 3. 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1336675" y="2362200"/>
            <a:ext cx="7192963" cy="500063"/>
            <a:chOff x="0" y="0"/>
            <a:chExt cx="7192962" cy="500062"/>
          </a:xfrm>
        </p:grpSpPr>
        <p:sp>
          <p:nvSpPr>
            <p:cNvPr id="238" name="Shape 238"/>
            <p:cNvSpPr/>
            <p:nvPr/>
          </p:nvSpPr>
          <p:spPr>
            <a:xfrm>
              <a:off x="4306887" y="25399"/>
              <a:ext cx="288607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Original function</a:t>
              </a:r>
            </a:p>
          </p:txBody>
        </p:sp>
        <p:pic>
          <p:nvPicPr>
            <p:cNvPr id="239" name="ALG02_636.png"/>
            <p:cNvPicPr/>
            <p:nvPr/>
          </p:nvPicPr>
          <p:blipFill>
            <a:blip r:embed="rId2">
              <a:extLst/>
            </a:blip>
            <a:srcRect l="0" t="0" r="0" b="70394"/>
            <a:stretch>
              <a:fillRect/>
            </a:stretch>
          </p:blipFill>
          <p:spPr>
            <a:xfrm>
              <a:off x="0" y="0"/>
              <a:ext cx="2822575" cy="500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3" name="Group 243"/>
          <p:cNvGrpSpPr/>
          <p:nvPr/>
        </p:nvGrpSpPr>
        <p:grpSpPr>
          <a:xfrm>
            <a:off x="1336675" y="2908300"/>
            <a:ext cx="7265988" cy="647700"/>
            <a:chOff x="0" y="0"/>
            <a:chExt cx="7265987" cy="647700"/>
          </a:xfrm>
        </p:grpSpPr>
        <p:pic>
          <p:nvPicPr>
            <p:cNvPr id="241" name="ALG02_636.png"/>
            <p:cNvPicPr/>
            <p:nvPr/>
          </p:nvPicPr>
          <p:blipFill>
            <a:blip r:embed="rId2">
              <a:extLst/>
            </a:blip>
            <a:srcRect l="0" t="31767" r="0" b="29887"/>
            <a:stretch>
              <a:fillRect/>
            </a:stretch>
          </p:blipFill>
          <p:spPr>
            <a:xfrm>
              <a:off x="0" y="-1"/>
              <a:ext cx="2822575" cy="647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Shape 242"/>
            <p:cNvSpPr/>
            <p:nvPr/>
          </p:nvSpPr>
          <p:spPr>
            <a:xfrm>
              <a:off x="4306887" y="138112"/>
              <a:ext cx="2959101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Replace </a:t>
              </a:r>
              <a:r>
                <a:rPr i="1" sz="2400"/>
                <a:t>m</a:t>
              </a:r>
              <a:r>
                <a:rPr sz="2400"/>
                <a:t> with </a:t>
              </a:r>
              <a:r>
                <a:rPr i="1" sz="2400"/>
                <a:t>x</a:t>
              </a:r>
              <a:r>
                <a:rPr sz="2400"/>
                <a:t>.</a:t>
              </a:r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1336675" y="3602037"/>
            <a:ext cx="7337425" cy="848594"/>
            <a:chOff x="0" y="0"/>
            <a:chExt cx="7337425" cy="848593"/>
          </a:xfrm>
        </p:grpSpPr>
        <p:pic>
          <p:nvPicPr>
            <p:cNvPr id="244" name="ALG02_636.png"/>
            <p:cNvPicPr/>
            <p:nvPr/>
          </p:nvPicPr>
          <p:blipFill>
            <a:blip r:embed="rId2">
              <a:extLst/>
            </a:blip>
            <a:srcRect l="0" t="72274" r="0" b="0"/>
            <a:stretch>
              <a:fillRect/>
            </a:stretch>
          </p:blipFill>
          <p:spPr>
            <a:xfrm>
              <a:off x="0" y="0"/>
              <a:ext cx="2822575" cy="468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5" name="Shape 245"/>
            <p:cNvSpPr/>
            <p:nvPr/>
          </p:nvSpPr>
          <p:spPr>
            <a:xfrm>
              <a:off x="4306887" y="90487"/>
              <a:ext cx="3030538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Distributive Property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p" bldLvl="5" animBg="1" rev="0" advAuto="0" spid="237" grpId="1"/>
      <p:bldP build="whole" bldLvl="1" animBg="1" rev="0" advAuto="0" spid="246" grpId="4"/>
      <p:bldP build="whole" bldLvl="1" animBg="1" rev="0" advAuto="0" spid="24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49" name="Shape 24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Function Values of Variables</a:t>
            </a:r>
            <a:endParaRPr sz="2000"/>
          </a:p>
        </p:txBody>
      </p:sp>
      <p:sp>
        <p:nvSpPr>
          <p:cNvPr id="250" name="Shape 250"/>
          <p:cNvSpPr/>
          <p:nvPr/>
        </p:nvSpPr>
        <p:spPr>
          <a:xfrm>
            <a:off x="800100" y="1465262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Now evaluate </a:t>
            </a:r>
            <a:r>
              <a:rPr i="1" sz="2400"/>
              <a:t>b</a:t>
            </a:r>
            <a:r>
              <a:rPr sz="2400"/>
              <a:t>(2</a:t>
            </a:r>
            <a:r>
              <a:rPr i="1" sz="2400"/>
              <a:t>x</a:t>
            </a:r>
            <a:r>
              <a:rPr sz="2400"/>
              <a:t> – 1) – 3</a:t>
            </a:r>
            <a:r>
              <a:rPr i="1" sz="2400"/>
              <a:t>b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).</a:t>
            </a:r>
          </a:p>
        </p:txBody>
      </p:sp>
      <p:sp>
        <p:nvSpPr>
          <p:cNvPr id="251" name="Shape 251"/>
          <p:cNvSpPr/>
          <p:nvPr/>
        </p:nvSpPr>
        <p:spPr>
          <a:xfrm>
            <a:off x="457200" y="2130425"/>
            <a:ext cx="8077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i="1" sz="2400"/>
              <a:t>b</a:t>
            </a:r>
            <a:r>
              <a:rPr sz="2400"/>
              <a:t>(2</a:t>
            </a:r>
            <a:r>
              <a:rPr i="1" sz="2400"/>
              <a:t>x</a:t>
            </a:r>
            <a:r>
              <a:rPr sz="2400"/>
              <a:t> – 1) – 3</a:t>
            </a:r>
            <a:r>
              <a:rPr i="1" sz="2400"/>
              <a:t>b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</a:t>
            </a:r>
          </a:p>
        </p:txBody>
      </p:sp>
      <p:sp>
        <p:nvSpPr>
          <p:cNvPr id="252" name="Shape 252"/>
          <p:cNvSpPr/>
          <p:nvPr/>
        </p:nvSpPr>
        <p:spPr>
          <a:xfrm>
            <a:off x="457200" y="4651375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5486400" algn="l"/>
              </a:tabLst>
            </a:pPr>
            <a:r>
              <a:rPr sz="2400"/>
              <a:t> 	= 2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9</a:t>
            </a:r>
            <a:r>
              <a:rPr i="1" sz="2400"/>
              <a:t>x</a:t>
            </a:r>
            <a:r>
              <a:rPr sz="2400"/>
              <a:t> + 3	Simplify.</a:t>
            </a:r>
          </a:p>
        </p:txBody>
      </p:sp>
      <p:pic>
        <p:nvPicPr>
          <p:cNvPr id="253" name="ALG02_637.png"/>
          <p:cNvPicPr/>
          <p:nvPr/>
        </p:nvPicPr>
        <p:blipFill>
          <a:blip r:embed="rId2">
            <a:extLst/>
          </a:blip>
          <a:srcRect l="0" t="62385" r="0" b="0"/>
          <a:stretch>
            <a:fillRect/>
          </a:stretch>
        </p:blipFill>
        <p:spPr>
          <a:xfrm>
            <a:off x="2217737" y="3798887"/>
            <a:ext cx="3506788" cy="455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 256"/>
          <p:cNvGrpSpPr/>
          <p:nvPr/>
        </p:nvGrpSpPr>
        <p:grpSpPr>
          <a:xfrm>
            <a:off x="2217737" y="2130424"/>
            <a:ext cx="6526213" cy="1400181"/>
            <a:chOff x="0" y="0"/>
            <a:chExt cx="6526212" cy="1400179"/>
          </a:xfrm>
        </p:grpSpPr>
        <p:sp>
          <p:nvSpPr>
            <p:cNvPr id="254" name="Shape 254"/>
            <p:cNvSpPr/>
            <p:nvPr/>
          </p:nvSpPr>
          <p:spPr>
            <a:xfrm>
              <a:off x="3386137" y="0"/>
              <a:ext cx="3140076" cy="1400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Replace </a:t>
              </a:r>
              <a:r>
                <a:rPr i="1" sz="2400"/>
                <a:t>b</a:t>
              </a:r>
              <a:r>
                <a:rPr sz="2400"/>
                <a:t>(2</a:t>
              </a:r>
              <a:r>
                <a:rPr i="1" sz="2400"/>
                <a:t>x</a:t>
              </a:r>
              <a:r>
                <a:rPr sz="2400"/>
                <a:t> – 1) and 3</a:t>
              </a:r>
              <a:r>
                <a:rPr i="1" sz="2400"/>
                <a:t>b</a:t>
              </a:r>
              <a:r>
                <a:rPr sz="2400"/>
                <a:t>(</a:t>
              </a:r>
              <a:r>
                <a:rPr i="1" sz="2400"/>
                <a:t>x</a:t>
              </a:r>
              <a:r>
                <a:rPr sz="2400"/>
                <a:t>) with evaluated expressions.</a:t>
              </a:r>
            </a:p>
          </p:txBody>
        </p:sp>
        <p:pic>
          <p:nvPicPr>
            <p:cNvPr id="255" name="ALG02_637.png"/>
            <p:cNvPicPr/>
            <p:nvPr/>
          </p:nvPicPr>
          <p:blipFill>
            <a:blip r:embed="rId2">
              <a:extLst/>
            </a:blip>
            <a:srcRect l="0" t="0" r="0" b="52424"/>
            <a:stretch>
              <a:fillRect/>
            </a:stretch>
          </p:blipFill>
          <p:spPr>
            <a:xfrm>
              <a:off x="0" y="612775"/>
              <a:ext cx="3506788" cy="576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Shape 257"/>
          <p:cNvSpPr/>
          <p:nvPr/>
        </p:nvSpPr>
        <p:spPr>
          <a:xfrm>
            <a:off x="457200" y="5397500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54864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2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– 9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+ 3</a:t>
            </a:r>
          </a:p>
        </p:txBody>
      </p:sp>
      <p:sp>
        <p:nvSpPr>
          <p:cNvPr id="258" name="Shape 258"/>
          <p:cNvSpPr/>
          <p:nvPr/>
        </p:nvSpPr>
        <p:spPr>
          <a:xfrm>
            <a:off x="5791200" y="3886200"/>
            <a:ext cx="26765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524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Distribute.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1" grpId="2"/>
      <p:bldP build="p" bldLvl="5" animBg="1" rev="0" advAuto="0" spid="258" grpId="5"/>
      <p:bldP build="whole" bldLvl="1" animBg="1" rev="0" advAuto="0" spid="253" grpId="4"/>
      <p:bldP build="whole" bldLvl="1" animBg="1" rev="0" advAuto="0" spid="256" grpId="3"/>
      <p:bldP build="p" bldLvl="5" animBg="1" rev="0" advAuto="0" spid="252" grpId="6"/>
      <p:bldP build="p" bldLvl="5" animBg="1" rev="0" advAuto="0" spid="257" grpId="7"/>
      <p:bldP build="p" bldLvl="5" animBg="1" rev="0" advAuto="0" spid="2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62" name="Chart 262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63" name="Shape 263"/>
          <p:cNvSpPr/>
          <p:nvPr/>
        </p:nvSpPr>
        <p:spPr>
          <a:xfrm>
            <a:off x="857250" y="2200275"/>
            <a:ext cx="2790825" cy="2379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1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2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+ 4</a:t>
            </a:r>
            <a:r>
              <a:rPr b="1" i="1" sz="2400"/>
              <a:t>x</a:t>
            </a:r>
            <a:r>
              <a:rPr b="1" sz="2400"/>
              <a:t> – 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2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+ 4</a:t>
            </a:r>
            <a:r>
              <a:rPr b="1" i="1" sz="2400"/>
              <a:t>x</a:t>
            </a:r>
            <a:r>
              <a:rPr b="1" sz="2400"/>
              <a:t> + 10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2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– 2</a:t>
            </a:r>
          </a:p>
        </p:txBody>
      </p:sp>
      <p:sp>
        <p:nvSpPr>
          <p:cNvPr id="264" name="Shape 264"/>
          <p:cNvSpPr/>
          <p:nvPr/>
        </p:nvSpPr>
        <p:spPr>
          <a:xfrm>
            <a:off x="476250" y="145732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Find </a:t>
            </a:r>
            <a:r>
              <a:rPr b="1" i="1" sz="2400">
                <a:solidFill>
                  <a:srgbClr val="00539D"/>
                </a:solidFill>
              </a:rPr>
              <a:t>g</a:t>
            </a:r>
            <a:r>
              <a:rPr b="1" sz="2400">
                <a:solidFill>
                  <a:srgbClr val="00539D"/>
                </a:solidFill>
              </a:rPr>
              <a:t>(2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+ 1) – 2</a:t>
            </a:r>
            <a:r>
              <a:rPr b="1" i="1" sz="2400">
                <a:solidFill>
                  <a:srgbClr val="00539D"/>
                </a:solidFill>
              </a:rPr>
              <a:t>g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if </a:t>
            </a:r>
            <a:r>
              <a:rPr b="1" i="1" sz="2400">
                <a:solidFill>
                  <a:srgbClr val="00539D"/>
                </a:solidFill>
              </a:rPr>
              <a:t>g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sz="2400">
                <a:solidFill>
                  <a:srgbClr val="00539D"/>
                </a:solidFill>
              </a:rPr>
              <a:t>) = 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+ 3.</a:t>
            </a:r>
          </a:p>
        </p:txBody>
      </p:sp>
      <p:sp>
        <p:nvSpPr>
          <p:cNvPr id="265" name="Shape 265"/>
          <p:cNvSpPr/>
          <p:nvPr/>
        </p:nvSpPr>
        <p:spPr>
          <a:xfrm>
            <a:off x="847725" y="30956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2"/>
      <p:bldP build="whole" bldLvl="1" animBg="1" rev="0" advAuto="0" spid="263" grpId="4"/>
      <p:bldP build="whole" bldLvl="1" animBg="1" rev="0" advAuto="0" spid="266" grpId="1"/>
      <p:bldP build="whole" bldLvl="1" animBg="1" rev="0" advAuto="0" spid="264" grpId="3"/>
      <p:bldP build="whole" bldLvl="1" animBg="1" rev="0" advAuto="0" spid="262" grpId="5"/>
      <p:bldP build="whole" bldLvl="1" animBg="1" rev="0" advAuto="0" spid="265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70" name="ALG2-CH06-350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050" y="641350"/>
            <a:ext cx="6042025" cy="521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Math Motion-ani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5925" y="5354637"/>
            <a:ext cx="2000250" cy="74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74" name="ALG2-CH06-351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173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4" name="Shape 144"/>
          <p:cNvSpPr/>
          <p:nvPr/>
        </p:nvSpPr>
        <p:spPr>
          <a:xfrm>
            <a:off x="1066800" y="1855787"/>
            <a:ext cx="7583488" cy="291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Example 1:  Degrees and Leading Coefficients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2:  Real-World Example: Evaluate a Polynomial Function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3:  Function Values of Variables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Key Concept:  End Behavior of a Polynomial Function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8" invalidUrl="" action="ppaction://hlinksldjump" tgtFrame="" tooltip="" history="1" highlightClick="0" endSnd="0"/>
              </a:rPr>
              <a:t>Key Concept:  Zeros of Even- and Odd-Degree Functions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9" invalidUrl="" action="ppaction://hlinksldjump" tgtFrame="" tooltip="" history="1" highlightClick="0" endSnd="0"/>
              </a:rPr>
              <a:t>Example 4:	Graphs of Polynomial Functions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77" name="Shape 277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Graphs of Polynomial Functions</a:t>
            </a:r>
            <a:endParaRPr sz="2000"/>
          </a:p>
        </p:txBody>
      </p:sp>
      <p:sp>
        <p:nvSpPr>
          <p:cNvPr id="278" name="Shape 278"/>
          <p:cNvSpPr/>
          <p:nvPr/>
        </p:nvSpPr>
        <p:spPr>
          <a:xfrm>
            <a:off x="800100" y="1457325"/>
            <a:ext cx="5532438" cy="220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00050" indent="-400050">
              <a:lnSpc>
                <a:spcPct val="90000"/>
              </a:lnSpc>
              <a:spcBef>
                <a:spcPts val="400"/>
              </a:spcBef>
            </a:pPr>
            <a:r>
              <a:rPr b="1" sz="2400">
                <a:solidFill>
                  <a:srgbClr val="E01B22"/>
                </a:solidFill>
              </a:rPr>
              <a:t>A.	</a:t>
            </a:r>
            <a:r>
              <a:rPr b="1" sz="2400">
                <a:solidFill>
                  <a:srgbClr val="00539D"/>
                </a:solidFill>
              </a:rPr>
              <a:t>For the graph,</a:t>
            </a:r>
            <a:endParaRPr b="1" sz="2400">
              <a:solidFill>
                <a:srgbClr val="00539D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400"/>
              </a:spcBef>
              <a:buClr>
                <a:srgbClr val="00539D"/>
              </a:buClr>
              <a:buSzPct val="100000"/>
              <a:buChar char="•"/>
            </a:pPr>
            <a:r>
              <a:rPr b="1" sz="2400">
                <a:solidFill>
                  <a:srgbClr val="00539D"/>
                </a:solidFill>
              </a:rPr>
              <a:t>describe the end behavior,</a:t>
            </a:r>
            <a:endParaRPr b="1" sz="2400">
              <a:solidFill>
                <a:srgbClr val="00539D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400"/>
              </a:spcBef>
              <a:buClr>
                <a:srgbClr val="00539D"/>
              </a:buClr>
              <a:buSzPct val="100000"/>
              <a:buChar char="•"/>
            </a:pPr>
            <a:r>
              <a:rPr b="1" sz="2400">
                <a:solidFill>
                  <a:srgbClr val="00539D"/>
                </a:solidFill>
              </a:rPr>
              <a:t>determine whether it represents an odd-degree or an even-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degree function, and</a:t>
            </a:r>
            <a:endParaRPr b="1" sz="2400">
              <a:solidFill>
                <a:srgbClr val="00539D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400"/>
              </a:spcBef>
              <a:buClr>
                <a:srgbClr val="00539D"/>
              </a:buClr>
              <a:buSzPct val="100000"/>
              <a:buChar char="•"/>
            </a:pPr>
            <a:r>
              <a:rPr b="1" sz="2400">
                <a:solidFill>
                  <a:srgbClr val="00539D"/>
                </a:solidFill>
              </a:rPr>
              <a:t>state the number of real zeros.</a:t>
            </a:r>
          </a:p>
        </p:txBody>
      </p:sp>
      <p:sp>
        <p:nvSpPr>
          <p:cNvPr id="279" name="Shape 279"/>
          <p:cNvSpPr/>
          <p:nvPr/>
        </p:nvSpPr>
        <p:spPr>
          <a:xfrm>
            <a:off x="457200" y="3921125"/>
            <a:ext cx="8229600" cy="233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98462" indent="-53975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i="1" sz="2400">
                <a:solidFill>
                  <a:srgbClr val="E01B22"/>
                </a:solidFill>
              </a:rPr>
              <a:t>f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→ –∞ as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→ +∞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i="1" sz="2400">
                <a:solidFill>
                  <a:srgbClr val="E01B22"/>
                </a:solidFill>
              </a:rPr>
              <a:t>f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→ –∞ as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→ –∞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sz="2400">
                <a:solidFill>
                  <a:srgbClr val="E01B22"/>
                </a:solidFill>
              </a:rPr>
              <a:t>It is an even-degree polynomial function.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sz="2400">
                <a:solidFill>
                  <a:srgbClr val="E01B22"/>
                </a:solidFill>
              </a:rPr>
              <a:t>The graph does not intersect the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-axis, so the function has no real zeros.</a:t>
            </a:r>
          </a:p>
        </p:txBody>
      </p:sp>
      <p:pic>
        <p:nvPicPr>
          <p:cNvPr id="280" name="ALG2_06_0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7737" y="1638300"/>
            <a:ext cx="2459038" cy="2481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8" grpId="1"/>
      <p:bldP build="whole" bldLvl="1" animBg="1" rev="0" advAuto="0" spid="280" grpId="2"/>
      <p:bldP build="p" bldLvl="5" animBg="1" rev="0" advAuto="0" spid="279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83" name="Shape 283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Graphs of Polynomial Functions</a:t>
            </a:r>
            <a:endParaRPr sz="2000"/>
          </a:p>
        </p:txBody>
      </p:sp>
      <p:sp>
        <p:nvSpPr>
          <p:cNvPr id="284" name="Shape 284"/>
          <p:cNvSpPr/>
          <p:nvPr/>
        </p:nvSpPr>
        <p:spPr>
          <a:xfrm>
            <a:off x="800100" y="1457325"/>
            <a:ext cx="5243513" cy="220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00050" indent="-400050">
              <a:lnSpc>
                <a:spcPct val="90000"/>
              </a:lnSpc>
              <a:spcBef>
                <a:spcPts val="4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/>
              <a:t> </a:t>
            </a:r>
            <a:r>
              <a:rPr b="1" sz="2400">
                <a:solidFill>
                  <a:srgbClr val="00539D"/>
                </a:solidFill>
              </a:rPr>
              <a:t>For the graph,</a:t>
            </a:r>
            <a:endParaRPr b="1" sz="2400">
              <a:solidFill>
                <a:srgbClr val="00539D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400"/>
              </a:spcBef>
              <a:buClr>
                <a:srgbClr val="00539D"/>
              </a:buClr>
              <a:buSzPct val="100000"/>
              <a:buChar char="•"/>
            </a:pPr>
            <a:r>
              <a:rPr b="1" sz="2400">
                <a:solidFill>
                  <a:srgbClr val="00539D"/>
                </a:solidFill>
              </a:rPr>
              <a:t>describe the end behavior,</a:t>
            </a:r>
            <a:endParaRPr b="1" sz="2400">
              <a:solidFill>
                <a:srgbClr val="00539D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400"/>
              </a:spcBef>
              <a:buClr>
                <a:srgbClr val="00539D"/>
              </a:buClr>
              <a:buSzPct val="100000"/>
              <a:buChar char="•"/>
            </a:pPr>
            <a:r>
              <a:rPr b="1" sz="2400">
                <a:solidFill>
                  <a:srgbClr val="00539D"/>
                </a:solidFill>
              </a:rPr>
              <a:t>determine whether it represents an odd-degree or an even-degree function, and</a:t>
            </a:r>
            <a:endParaRPr b="1" sz="2400">
              <a:solidFill>
                <a:srgbClr val="00539D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400"/>
              </a:spcBef>
              <a:buClr>
                <a:srgbClr val="00539D"/>
              </a:buClr>
              <a:buSzPct val="100000"/>
              <a:buChar char="•"/>
            </a:pPr>
            <a:r>
              <a:rPr b="1" sz="2400">
                <a:solidFill>
                  <a:srgbClr val="00539D"/>
                </a:solidFill>
              </a:rPr>
              <a:t>state the number of real zeros.</a:t>
            </a:r>
          </a:p>
        </p:txBody>
      </p:sp>
      <p:sp>
        <p:nvSpPr>
          <p:cNvPr id="285" name="Shape 285"/>
          <p:cNvSpPr/>
          <p:nvPr/>
        </p:nvSpPr>
        <p:spPr>
          <a:xfrm>
            <a:off x="457200" y="3948112"/>
            <a:ext cx="8229600" cy="233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98462" indent="-53975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	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i="1" sz="2400">
                <a:solidFill>
                  <a:srgbClr val="E01B22"/>
                </a:solidFill>
              </a:rPr>
              <a:t>f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→ +∞ as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→ +∞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i="1" sz="2400">
                <a:solidFill>
                  <a:srgbClr val="E01B22"/>
                </a:solidFill>
              </a:rPr>
              <a:t>f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→ –∞ as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→ –∞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sz="2400">
                <a:solidFill>
                  <a:srgbClr val="E01B22"/>
                </a:solidFill>
              </a:rPr>
              <a:t>It is an odd-degree polynomial function.</a:t>
            </a:r>
            <a:endParaRPr sz="2400">
              <a:solidFill>
                <a:srgbClr val="E01B22"/>
              </a:solidFill>
            </a:endParaRPr>
          </a:p>
          <a:p>
            <a:pPr lvl="0" marL="643334" indent="-298846">
              <a:lnSpc>
                <a:spcPct val="90000"/>
              </a:lnSpc>
              <a:spcBef>
                <a:spcPts val="500"/>
              </a:spcBef>
              <a:buClr>
                <a:srgbClr val="E01B22"/>
              </a:buClr>
              <a:buSzPct val="100000"/>
              <a:buChar char="•"/>
              <a:tabLst>
                <a:tab pos="1943100" algn="l"/>
              </a:tabLst>
            </a:pPr>
            <a:r>
              <a:rPr sz="2400">
                <a:solidFill>
                  <a:srgbClr val="E01B22"/>
                </a:solidFill>
              </a:rPr>
              <a:t>The graph intersects the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-axis at one point, so the function has one real zero.</a:t>
            </a:r>
          </a:p>
        </p:txBody>
      </p:sp>
      <p:pic>
        <p:nvPicPr>
          <p:cNvPr id="286" name="ALG2_06_0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6787" y="1638300"/>
            <a:ext cx="2449513" cy="2473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5" grpId="2"/>
      <p:bldP build="p" bldLvl="5" animBg="1" rev="0" advAuto="0" spid="28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89" name="Shape 28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290" name="Chart 290"/>
          <p:cNvGraphicFramePr/>
          <p:nvPr/>
        </p:nvGraphicFramePr>
        <p:xfrm>
          <a:off x="6604419" y="3866889"/>
          <a:ext cx="2097697" cy="23769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91" name="Shape 291"/>
          <p:cNvSpPr/>
          <p:nvPr/>
        </p:nvSpPr>
        <p:spPr>
          <a:xfrm>
            <a:off x="857250" y="2946400"/>
            <a:ext cx="5619750" cy="2907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A.</a:t>
            </a:r>
            <a:r>
              <a:rPr b="1" sz="2300"/>
              <a:t>	</a:t>
            </a:r>
            <a:r>
              <a:rPr b="1" sz="2300"/>
              <a:t>It is an even-degree polynomial function and has no real zeros.</a:t>
            </a:r>
            <a:endParaRPr b="1" sz="23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B.</a:t>
            </a:r>
            <a:r>
              <a:rPr b="1" sz="2300"/>
              <a:t>	</a:t>
            </a:r>
            <a:r>
              <a:rPr b="1" sz="2300"/>
              <a:t>It is an even-degree polynomial function and has two real zeros.</a:t>
            </a:r>
            <a:endParaRPr b="1" sz="23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C.</a:t>
            </a:r>
            <a:r>
              <a:rPr b="1" sz="2300"/>
              <a:t>	</a:t>
            </a:r>
            <a:r>
              <a:rPr b="1" sz="2300"/>
              <a:t>It is an odd-degree polynomial function and has two real zeros.</a:t>
            </a:r>
            <a:endParaRPr b="1" sz="23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D.</a:t>
            </a:r>
            <a:r>
              <a:rPr b="1" sz="2300"/>
              <a:t>	</a:t>
            </a:r>
            <a:r>
              <a:rPr b="1" sz="2300"/>
              <a:t>It is an odd-degree polynomial function and has no real zeros.</a:t>
            </a:r>
          </a:p>
        </p:txBody>
      </p:sp>
      <p:sp>
        <p:nvSpPr>
          <p:cNvPr id="292" name="Shape 292"/>
          <p:cNvSpPr/>
          <p:nvPr/>
        </p:nvSpPr>
        <p:spPr>
          <a:xfrm>
            <a:off x="476250" y="1457325"/>
            <a:ext cx="5695950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>
                <a:solidFill>
                  <a:srgbClr val="00539D"/>
                </a:solidFill>
              </a:rPr>
              <a:t> For the graph, determine whether it represents an odd-degree or an even-degree function, and state the number of real zeros.</a:t>
            </a:r>
          </a:p>
        </p:txBody>
      </p:sp>
      <p:sp>
        <p:nvSpPr>
          <p:cNvPr id="293" name="Shape 293"/>
          <p:cNvSpPr/>
          <p:nvPr/>
        </p:nvSpPr>
        <p:spPr>
          <a:xfrm>
            <a:off x="847725" y="37719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9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ALG2_06_0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4125" y="1441450"/>
            <a:ext cx="2139950" cy="216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4"/>
      <p:bldP build="whole" bldLvl="1" animBg="1" rev="0" advAuto="0" spid="293" grpId="7"/>
      <p:bldP build="whole" bldLvl="1" animBg="1" rev="0" advAuto="0" spid="291" grpId="5"/>
      <p:bldP build="whole" bldLvl="1" animBg="1" rev="0" advAuto="0" spid="290" grpId="6"/>
      <p:bldP build="whole" bldLvl="1" animBg="1" rev="0" advAuto="0" spid="294" grpId="1"/>
      <p:bldP build="whole" bldLvl="1" animBg="1" rev="0" advAuto="0" spid="295" grpId="2"/>
      <p:bldP build="whole" bldLvl="1" animBg="1" rev="0" advAuto="0" spid="292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99" name="Shape 29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00" name="Chart 300"/>
          <p:cNvGraphicFramePr/>
          <p:nvPr/>
        </p:nvGraphicFramePr>
        <p:xfrm>
          <a:off x="6604419" y="3866889"/>
          <a:ext cx="2097697" cy="23769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01" name="Shape 301"/>
          <p:cNvSpPr/>
          <p:nvPr/>
        </p:nvSpPr>
        <p:spPr>
          <a:xfrm>
            <a:off x="857250" y="2936875"/>
            <a:ext cx="5619750" cy="2907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A.</a:t>
            </a:r>
            <a:r>
              <a:rPr b="1" sz="2300"/>
              <a:t>	</a:t>
            </a:r>
            <a:r>
              <a:rPr b="1" sz="2300"/>
              <a:t>It is an even-degree polynomial function and has three real zeros.</a:t>
            </a:r>
            <a:endParaRPr b="1" sz="23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B.</a:t>
            </a:r>
            <a:r>
              <a:rPr b="1" sz="2300"/>
              <a:t>	</a:t>
            </a:r>
            <a:r>
              <a:rPr b="1" sz="2300"/>
              <a:t>It is an odd-degree polynomial function and has no real zeros.</a:t>
            </a:r>
            <a:endParaRPr b="1" sz="23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C.</a:t>
            </a:r>
            <a:r>
              <a:rPr b="1" sz="2300"/>
              <a:t>	</a:t>
            </a:r>
            <a:r>
              <a:rPr b="1" sz="2300"/>
              <a:t>It is an odd-degree polynomial function and has three real zeros.</a:t>
            </a:r>
            <a:endParaRPr b="1" sz="23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300">
                <a:solidFill>
                  <a:srgbClr val="00539D"/>
                </a:solidFill>
              </a:rPr>
              <a:t>D.</a:t>
            </a:r>
            <a:r>
              <a:rPr b="1" sz="2300"/>
              <a:t>	</a:t>
            </a:r>
            <a:r>
              <a:rPr b="1" sz="2300"/>
              <a:t>It is an even-degree polynomial function and has no real zeros.</a:t>
            </a:r>
          </a:p>
        </p:txBody>
      </p:sp>
      <p:sp>
        <p:nvSpPr>
          <p:cNvPr id="302" name="Shape 302"/>
          <p:cNvSpPr/>
          <p:nvPr/>
        </p:nvSpPr>
        <p:spPr>
          <a:xfrm>
            <a:off x="476250" y="1457325"/>
            <a:ext cx="5695950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For the graph, determine whether it represents an odd-degree or an even-degree function, and state the number of real zeros.</a:t>
            </a:r>
          </a:p>
        </p:txBody>
      </p:sp>
      <p:sp>
        <p:nvSpPr>
          <p:cNvPr id="303" name="Shape 303"/>
          <p:cNvSpPr/>
          <p:nvPr/>
        </p:nvSpPr>
        <p:spPr>
          <a:xfrm>
            <a:off x="857250" y="46005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ALG2_06_0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3175" y="1431925"/>
            <a:ext cx="2139950" cy="216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3"/>
      <p:bldP build="whole" bldLvl="1" animBg="1" rev="0" advAuto="0" spid="302" grpId="1"/>
      <p:bldP build="whole" bldLvl="1" animBg="1" rev="0" advAuto="0" spid="300" grpId="4"/>
      <p:bldP build="whole" bldLvl="1" animBg="1" rev="0" advAuto="0" spid="306" grpId="2"/>
      <p:bldP build="whole" bldLvl="1" animBg="1" rev="0" advAuto="0" spid="303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7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812800" y="1828800"/>
            <a:ext cx="7620000" cy="1305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You analyzed graphs of quadratic functions. (Lesson 5–1)</a:t>
            </a:r>
            <a:endParaRPr sz="2800"/>
          </a:p>
        </p:txBody>
      </p:sp>
      <p:pic>
        <p:nvPicPr>
          <p:cNvPr id="149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812800" y="40576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Evaluate polynomial functions.</a:t>
            </a:r>
          </a:p>
        </p:txBody>
      </p:sp>
      <p:sp>
        <p:nvSpPr>
          <p:cNvPr id="151" name="Shape 151"/>
          <p:cNvSpPr/>
          <p:nvPr/>
        </p:nvSpPr>
        <p:spPr>
          <a:xfrm>
            <a:off x="812800" y="470535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Identify general shapes of graphs of polynomial functions.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p" bldLvl="5" animBg="1" rev="0" advAuto="0" spid="151" grpId="5"/>
      <p:bldP build="whole" bldLvl="1" animBg="1" rev="0" advAuto="0" spid="147" grpId="1"/>
      <p:bldP build="whole" bldLvl="1" animBg="1" rev="0" advAuto="0" spid="148" grpId="2"/>
      <p:bldP build="whole" bldLvl="1" animBg="1" rev="0" advAuto="0" spid="150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4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812800" y="1828800"/>
            <a:ext cx="5753100" cy="3455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polynomial in one variable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leading coefficient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polynomial function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power function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end behavior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quartic function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quintic function</a:t>
            </a:r>
          </a:p>
        </p:txBody>
      </p:sp>
      <p:pic>
        <p:nvPicPr>
          <p:cNvPr id="156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p" bldLvl="5" animBg="1" rev="0" advAuto="0" spid="1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59" name="Shape 15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Degrees and Leading Coefficients</a:t>
            </a:r>
            <a:endParaRPr sz="2000"/>
          </a:p>
        </p:txBody>
      </p:sp>
      <p:sp>
        <p:nvSpPr>
          <p:cNvPr id="160" name="Shape 160"/>
          <p:cNvSpPr/>
          <p:nvPr/>
        </p:nvSpPr>
        <p:spPr>
          <a:xfrm>
            <a:off x="828675" y="1455737"/>
            <a:ext cx="760730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State the degree and leading coefficient of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7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sz="2400">
                <a:solidFill>
                  <a:srgbClr val="00539D"/>
                </a:solidFill>
              </a:rPr>
              <a:t>. If it is not a polynomial in one variable, explain why.</a:t>
            </a:r>
          </a:p>
        </p:txBody>
      </p:sp>
      <p:sp>
        <p:nvSpPr>
          <p:cNvPr id="161" name="Shape 161"/>
          <p:cNvSpPr/>
          <p:nvPr/>
        </p:nvSpPr>
        <p:spPr>
          <a:xfrm>
            <a:off x="485775" y="4244975"/>
            <a:ext cx="822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This is a polynomial in one variable. The degree is 3 and the leading coefficient is 7.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p" bldLvl="5" animBg="1" rev="0" advAuto="0" spid="16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4" name="Shape 164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Degrees and Leading Coefficients</a:t>
            </a:r>
            <a:endParaRPr sz="2000"/>
          </a:p>
        </p:txBody>
      </p:sp>
      <p:sp>
        <p:nvSpPr>
          <p:cNvPr id="165" name="Shape 165"/>
          <p:cNvSpPr/>
          <p:nvPr/>
        </p:nvSpPr>
        <p:spPr>
          <a:xfrm>
            <a:off x="857250" y="1465262"/>
            <a:ext cx="76009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State the degree and leading coefficient of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6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ab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. If it is not a polynomial in one variable, explain why.</a:t>
            </a:r>
          </a:p>
        </p:txBody>
      </p:sp>
      <p:sp>
        <p:nvSpPr>
          <p:cNvPr id="166" name="Shape 166"/>
          <p:cNvSpPr/>
          <p:nvPr/>
        </p:nvSpPr>
        <p:spPr>
          <a:xfrm>
            <a:off x="514350" y="4435475"/>
            <a:ext cx="822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This is not a polynomial in one variable. It contains two variables, 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sz="2400">
                <a:solidFill>
                  <a:srgbClr val="E01B22"/>
                </a:solidFill>
              </a:rPr>
              <a:t> and </a:t>
            </a:r>
            <a:r>
              <a:rPr i="1" sz="2400">
                <a:solidFill>
                  <a:srgbClr val="E01B22"/>
                </a:solidFill>
              </a:rPr>
              <a:t>b</a:t>
            </a:r>
            <a:r>
              <a:rPr sz="2400">
                <a:solidFill>
                  <a:srgbClr val="E01B22"/>
                </a:solidFill>
              </a:rPr>
              <a:t>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2"/>
      <p:bldP build="p" bldLvl="5" animBg="1" rev="0" advAuto="0" spid="1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9" name="Shape 16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Degrees and Leading Coefficients</a:t>
            </a:r>
            <a:endParaRPr sz="2000"/>
          </a:p>
        </p:txBody>
      </p:sp>
      <p:sp>
        <p:nvSpPr>
          <p:cNvPr id="170" name="Shape 170"/>
          <p:cNvSpPr/>
          <p:nvPr/>
        </p:nvSpPr>
        <p:spPr>
          <a:xfrm>
            <a:off x="857250" y="1465262"/>
            <a:ext cx="76009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C.</a:t>
            </a:r>
            <a:r>
              <a:rPr b="1" sz="2400">
                <a:solidFill>
                  <a:srgbClr val="00539D"/>
                </a:solidFill>
              </a:rPr>
              <a:t> State the degree and leading coefficient of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5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4 – 8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6</a:t>
            </a:r>
            <a:r>
              <a:rPr b="1" sz="2400">
                <a:solidFill>
                  <a:srgbClr val="00539D"/>
                </a:solidFill>
              </a:rPr>
              <a:t>. If it is not a polynomial in one variable, explain why.</a:t>
            </a:r>
          </a:p>
        </p:txBody>
      </p:sp>
      <p:sp>
        <p:nvSpPr>
          <p:cNvPr id="171" name="Shape 171"/>
          <p:cNvSpPr/>
          <p:nvPr/>
        </p:nvSpPr>
        <p:spPr>
          <a:xfrm>
            <a:off x="514350" y="4435475"/>
            <a:ext cx="8229600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This is a polynomial in one variable. The greatest exponent is 6, so the degree is 6 and the leading coefficient is –8.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  <p:bldP build="p" bldLvl="5" animBg="1" rev="0" advAuto="0" spid="1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75" name="Chart 17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6" name="Shape 176"/>
          <p:cNvSpPr/>
          <p:nvPr/>
        </p:nvSpPr>
        <p:spPr>
          <a:xfrm>
            <a:off x="857250" y="2641600"/>
            <a:ext cx="4781550" cy="31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degree: 3</a:t>
            </a:r>
            <a:br>
              <a:rPr b="1" sz="2400"/>
            </a:br>
            <a:r>
              <a:rPr b="1" sz="2400"/>
              <a:t>leading coefficient: 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degree: 3</a:t>
            </a:r>
            <a:br>
              <a:rPr b="1" sz="2400"/>
            </a:br>
            <a:r>
              <a:rPr b="1" sz="2400"/>
              <a:t>leading coefficient: 3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degree: 2</a:t>
            </a:r>
            <a:br>
              <a:rPr b="1" sz="2400"/>
            </a:br>
            <a:r>
              <a:rPr b="1" sz="2400"/>
              <a:t>leading coefficient: –3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not a polynomial in one</a:t>
            </a:r>
            <a:br>
              <a:rPr b="1" sz="2400"/>
            </a:br>
            <a:r>
              <a:rPr b="1" sz="2400"/>
              <a:t>variable</a:t>
            </a:r>
          </a:p>
        </p:txBody>
      </p:sp>
      <p:sp>
        <p:nvSpPr>
          <p:cNvPr id="177" name="Shape 177"/>
          <p:cNvSpPr/>
          <p:nvPr/>
        </p:nvSpPr>
        <p:spPr>
          <a:xfrm>
            <a:off x="476250" y="1457325"/>
            <a:ext cx="80200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 </a:t>
            </a:r>
            <a:r>
              <a:rPr b="1" sz="2400">
                <a:solidFill>
                  <a:srgbClr val="00539D"/>
                </a:solidFill>
              </a:rPr>
              <a:t>Determine whether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3 is a polynomial in one variable. If so, state the degree and leading coefficient.</a:t>
            </a:r>
          </a:p>
        </p:txBody>
      </p:sp>
      <p:sp>
        <p:nvSpPr>
          <p:cNvPr id="178" name="Shape 178"/>
          <p:cNvSpPr/>
          <p:nvPr/>
        </p:nvSpPr>
        <p:spPr>
          <a:xfrm>
            <a:off x="857250" y="35623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  <p:bldP build="whole" bldLvl="1" animBg="1" rev="0" advAuto="0" spid="176" grpId="4"/>
      <p:bldP build="whole" bldLvl="1" animBg="1" rev="0" advAuto="0" spid="178" grpId="6"/>
      <p:bldP build="whole" bldLvl="1" animBg="1" rev="0" advAuto="0" spid="180" grpId="2"/>
      <p:bldP build="whole" bldLvl="1" animBg="1" rev="0" advAuto="0" spid="175" grpId="5"/>
      <p:bldP build="whole" bldLvl="1" animBg="1" rev="0" advAuto="0" spid="17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84" name="Chart 184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5" name="Shape 185"/>
          <p:cNvSpPr/>
          <p:nvPr/>
        </p:nvSpPr>
        <p:spPr>
          <a:xfrm>
            <a:off x="857250" y="2641600"/>
            <a:ext cx="4781550" cy="31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degree: 2</a:t>
            </a:r>
            <a:br>
              <a:rPr b="1" sz="2400"/>
            </a:br>
            <a:r>
              <a:rPr b="1" sz="2400"/>
              <a:t>leading coefficient: 3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degree: 2</a:t>
            </a:r>
            <a:br>
              <a:rPr b="1" sz="2400"/>
            </a:br>
            <a:r>
              <a:rPr b="1" sz="2400"/>
              <a:t>leading coefficient: 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degree: 1</a:t>
            </a:r>
            <a:br>
              <a:rPr b="1" sz="2400"/>
            </a:br>
            <a:r>
              <a:rPr b="1" sz="2400"/>
              <a:t>leading coefficient: –5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1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not a polynomial in one variable</a:t>
            </a:r>
          </a:p>
        </p:txBody>
      </p:sp>
      <p:sp>
        <p:nvSpPr>
          <p:cNvPr id="186" name="Shape 186"/>
          <p:cNvSpPr/>
          <p:nvPr/>
        </p:nvSpPr>
        <p:spPr>
          <a:xfrm>
            <a:off x="476250" y="1455737"/>
            <a:ext cx="802005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Determine whether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xy</a:t>
            </a:r>
            <a:r>
              <a:rPr b="1" sz="2400">
                <a:solidFill>
                  <a:srgbClr val="00539D"/>
                </a:solidFill>
              </a:rPr>
              <a:t> – 5 is a polynomial in one variable. If so, state the degree and leading coefficient.</a:t>
            </a:r>
          </a:p>
        </p:txBody>
      </p:sp>
      <p:sp>
        <p:nvSpPr>
          <p:cNvPr id="187" name="Shape 187"/>
          <p:cNvSpPr/>
          <p:nvPr/>
        </p:nvSpPr>
        <p:spPr>
          <a:xfrm>
            <a:off x="857250" y="54673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8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7" grpId="4"/>
      <p:bldP build="whole" bldLvl="1" animBg="1" rev="0" advAuto="0" spid="186" grpId="1"/>
      <p:bldP build="whole" bldLvl="1" animBg="1" rev="0" advAuto="0" spid="18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